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9" r:id="rId3"/>
    <p:sldId id="271" r:id="rId4"/>
    <p:sldId id="297" r:id="rId5"/>
    <p:sldId id="298" r:id="rId6"/>
    <p:sldId id="299" r:id="rId7"/>
    <p:sldId id="300" r:id="rId8"/>
    <p:sldId id="301" r:id="rId9"/>
    <p:sldId id="303" r:id="rId10"/>
    <p:sldId id="302" r:id="rId11"/>
  </p:sldIdLst>
  <p:sldSz cx="9144000" cy="5143500" type="screen16x9"/>
  <p:notesSz cx="6858000" cy="9144000"/>
  <p:embeddedFontLst>
    <p:embeddedFont>
      <p:font typeface="Amatic SC" pitchFamily="2" charset="-79"/>
      <p:regular r:id="rId13"/>
      <p:bold r:id="rId14"/>
    </p:embeddedFont>
    <p:embeddedFont>
      <p:font typeface="Merriweather" pitchFamily="2" charset="77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2"/>
    <p:restoredTop sz="94699"/>
  </p:normalViewPr>
  <p:slideViewPr>
    <p:cSldViewPr snapToGrid="0">
      <p:cViewPr varScale="1">
        <p:scale>
          <a:sx n="203" d="100"/>
          <a:sy n="203" d="100"/>
        </p:scale>
        <p:origin x="3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" name="Google Shape;203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" name="Google Shape;2250;gd2b3a775d7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1" name="Google Shape;2251;gd2b3a775d7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897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1" name="Google Shape;205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605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7632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gcd3764d21_22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" name="Google Shape;1981;gcd3764d21_22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2302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5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686" name="Google Shape;686;p5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5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690" name="Google Shape;690;p5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5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694" name="Google Shape;694;p5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5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698" name="Google Shape;698;p5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5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702" name="Google Shape;702;p5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5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711" name="Google Shape;711;p5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5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720" name="Google Shape;720;p5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5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731" name="Google Shape;731;p5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5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734" name="Google Shape;734;p5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5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739" name="Google Shape;739;p5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p5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✖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71" name="Google Shape;871;p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8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253" name="Google Shape;1253;p8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" name="Google Shape;1256;p8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257" name="Google Shape;1257;p8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8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261" name="Google Shape;1261;p8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8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265" name="Google Shape;1265;p8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8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269" name="Google Shape;1269;p8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8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278" name="Google Shape;1278;p8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8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287" name="Google Shape;1287;p8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8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298" name="Google Shape;1298;p8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8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301" name="Google Shape;1301;p8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8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306" name="Google Shape;1306;p8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6" name="Google Shape;1436;p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437" name="Google Shape;1437;p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p11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665" name="Google Shape;1665;p11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8" name="Google Shape;1668;p11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11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670" name="Google Shape;1670;p11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11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680" name="Google Shape;1680;p11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11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695" name="Google Shape;1695;p11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11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699" name="Google Shape;1699;p11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1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1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1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1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1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1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1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1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1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1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1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1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1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1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1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1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1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1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1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1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1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1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1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1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1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1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1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1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1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1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1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1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1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1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1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1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1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1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1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1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1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1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1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1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1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1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1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1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1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1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1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1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1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1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1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1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1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1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11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759" name="Google Shape;1759;p11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1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1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1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1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1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1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1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1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1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1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1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1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1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1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4" name="Google Shape;1774;p1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7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Sentinel- a novel way to protect art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p2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n conclusion, we believe we have a: </a:t>
            </a:r>
            <a:endParaRPr dirty="0"/>
          </a:p>
        </p:txBody>
      </p:sp>
      <p:sp>
        <p:nvSpPr>
          <p:cNvPr id="1984" name="Google Shape;1984;p2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1985" name="Google Shape;1985;p25"/>
          <p:cNvGrpSpPr/>
          <p:nvPr/>
        </p:nvGrpSpPr>
        <p:grpSpPr>
          <a:xfrm>
            <a:off x="2256567" y="1058103"/>
            <a:ext cx="4036590" cy="3713071"/>
            <a:chOff x="2256567" y="677103"/>
            <a:chExt cx="4036590" cy="3713071"/>
          </a:xfrm>
        </p:grpSpPr>
        <p:sp>
          <p:nvSpPr>
            <p:cNvPr id="1986" name="Google Shape;1986;p25"/>
            <p:cNvSpPr/>
            <p:nvPr/>
          </p:nvSpPr>
          <p:spPr>
            <a:xfrm rot="-6596588">
              <a:off x="3726388" y="3510395"/>
              <a:ext cx="771357" cy="77135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87" name="Google Shape;1987;p25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88" name="Google Shape;1988;p25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89" name="Google Shape;1989;p25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90" name="Google Shape;1990;p25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91" name="Google Shape;1991;p25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992" name="Google Shape;1992;p25"/>
          <p:cNvGrpSpPr/>
          <p:nvPr/>
        </p:nvGrpSpPr>
        <p:grpSpPr>
          <a:xfrm>
            <a:off x="4447194" y="2196766"/>
            <a:ext cx="2440200" cy="2440200"/>
            <a:chOff x="4447194" y="1815766"/>
            <a:chExt cx="2440200" cy="2440200"/>
          </a:xfrm>
        </p:grpSpPr>
        <p:sp>
          <p:nvSpPr>
            <p:cNvPr id="1993" name="Google Shape;1993;p25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94" name="Google Shape;1994;p25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Large market to conquer</a:t>
              </a:r>
              <a:endParaRPr sz="1200" dirty="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995" name="Google Shape;1995;p25"/>
          <p:cNvGrpSpPr/>
          <p:nvPr/>
        </p:nvGrpSpPr>
        <p:grpSpPr>
          <a:xfrm>
            <a:off x="3566937" y="1755053"/>
            <a:ext cx="1423800" cy="1423800"/>
            <a:chOff x="3490737" y="1374053"/>
            <a:chExt cx="1423800" cy="1423800"/>
          </a:xfrm>
        </p:grpSpPr>
        <p:sp>
          <p:nvSpPr>
            <p:cNvPr id="1996" name="Google Shape;1996;p25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97" name="Google Shape;1997;p25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Simple product </a:t>
              </a:r>
              <a:endParaRPr sz="1000" dirty="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6431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With the growth of the art industry, there is no easy way to protect your artwork!</a:t>
            </a:r>
            <a:endParaRPr sz="3600" dirty="0"/>
          </a:p>
        </p:txBody>
      </p:sp>
      <p:sp>
        <p:nvSpPr>
          <p:cNvPr id="1915" name="Google Shape;1915;p16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28"/>
          <p:cNvSpPr txBox="1">
            <a:spLocks noGrp="1"/>
          </p:cNvSpPr>
          <p:nvPr>
            <p:ph type="ctrTitle" idx="4294967295"/>
          </p:nvPr>
        </p:nvSpPr>
        <p:spPr>
          <a:xfrm>
            <a:off x="1660200" y="1583344"/>
            <a:ext cx="5823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lt1"/>
                </a:solidFill>
              </a:rPr>
              <a:t>63.7 billion</a:t>
            </a:r>
            <a:endParaRPr sz="12000" dirty="0">
              <a:solidFill>
                <a:schemeClr val="lt1"/>
              </a:solidFill>
            </a:endParaRPr>
          </a:p>
        </p:txBody>
      </p:sp>
      <p:sp>
        <p:nvSpPr>
          <p:cNvPr id="2036" name="Google Shape;2036;p28"/>
          <p:cNvSpPr txBox="1">
            <a:spLocks noGrp="1"/>
          </p:cNvSpPr>
          <p:nvPr>
            <p:ph type="subTitle" idx="4294967295"/>
          </p:nvPr>
        </p:nvSpPr>
        <p:spPr>
          <a:xfrm>
            <a:off x="1660200" y="2840060"/>
            <a:ext cx="5823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That was t</a:t>
            </a:r>
            <a:r>
              <a:rPr lang="en-US" dirty="0">
                <a:solidFill>
                  <a:schemeClr val="lt1"/>
                </a:solidFill>
              </a:rPr>
              <a:t>he</a:t>
            </a:r>
            <a:r>
              <a:rPr lang="en" dirty="0">
                <a:solidFill>
                  <a:schemeClr val="lt1"/>
                </a:solidFill>
              </a:rPr>
              <a:t> size of the art market in 2017, according to the Yang Gallery.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37" name="Google Shape;2037;p2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A4612-213B-0167-9FD8-93013C210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Protecting fine art investments is expensive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60782-A41C-4D34-A34A-C9A0579941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Specialized monitoring equipment </a:t>
            </a:r>
          </a:p>
          <a:p>
            <a:r>
              <a:rPr lang="en-US" dirty="0"/>
              <a:t>“Premiumization” of the industry </a:t>
            </a:r>
          </a:p>
          <a:p>
            <a:r>
              <a:rPr lang="en-US" dirty="0"/>
              <a:t>In contrast: Growth of first-time art buyers and those new to the art world during the COVID pandemic </a:t>
            </a:r>
          </a:p>
          <a:p>
            <a:r>
              <a:rPr lang="en-US" dirty="0"/>
              <a:t>Getting specialized equipment to protect your art long-term can be hard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DADC0-9920-C1F4-2040-7844268F0A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9101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81A89-7195-130F-2507-03EA0C491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opening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2AA87-9AEE-8F62-3985-657CB6ECC0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team sees an opening for a simpler, low-cost art monitoring system that provides a majority of the functionality for a fraction of the price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11E4E-6CAC-F3A4-E861-2D6FDC4006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9143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p43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SWOT</a:t>
            </a:r>
            <a:endParaRPr dirty="0"/>
          </a:p>
        </p:txBody>
      </p:sp>
      <p:sp>
        <p:nvSpPr>
          <p:cNvPr id="2254" name="Google Shape;2254;p4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255" name="Google Shape;2255;p43"/>
          <p:cNvSpPr/>
          <p:nvPr/>
        </p:nvSpPr>
        <p:spPr>
          <a:xfrm>
            <a:off x="1035000" y="1449675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STRENGTHS</a:t>
            </a:r>
            <a:endParaRPr b="1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Low-cost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Easy to calibrate 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Easy to set up 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6" name="Google Shape;2256;p43"/>
          <p:cNvSpPr/>
          <p:nvPr/>
        </p:nvSpPr>
        <p:spPr>
          <a:xfrm>
            <a:off x="4651913" y="1449675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WEAKNESSES</a:t>
            </a:r>
            <a:endParaRPr b="1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Market is relatively small </a:t>
            </a: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Industry may not be ready for disruption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7" name="Google Shape;2257;p43"/>
          <p:cNvSpPr/>
          <p:nvPr/>
        </p:nvSpPr>
        <p:spPr>
          <a:xfrm>
            <a:off x="1035000" y="2901696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New market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Minimal competition 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OPPORTUNITIES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8" name="Google Shape;2258;p43"/>
          <p:cNvSpPr/>
          <p:nvPr/>
        </p:nvSpPr>
        <p:spPr>
          <a:xfrm>
            <a:off x="4651913" y="2901696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Bigger players can create more integrated solutions, which objectively look nicer. 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THREATS</a:t>
            </a:r>
            <a:endParaRPr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9" name="Google Shape;2259;p43"/>
          <p:cNvSpPr/>
          <p:nvPr/>
        </p:nvSpPr>
        <p:spPr>
          <a:xfrm>
            <a:off x="3511218" y="1759309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3"/>
          <p:cNvSpPr/>
          <p:nvPr/>
        </p:nvSpPr>
        <p:spPr>
          <a:xfrm rot="5400000">
            <a:off x="3655058" y="1759309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1" name="Google Shape;2261;p43"/>
          <p:cNvSpPr/>
          <p:nvPr/>
        </p:nvSpPr>
        <p:spPr>
          <a:xfrm rot="10800000">
            <a:off x="3655058" y="1904256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2" name="Google Shape;2262;p43"/>
          <p:cNvSpPr/>
          <p:nvPr/>
        </p:nvSpPr>
        <p:spPr>
          <a:xfrm rot="-5400000">
            <a:off x="3511218" y="1904256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3" name="Google Shape;2263;p43"/>
          <p:cNvSpPr/>
          <p:nvPr/>
        </p:nvSpPr>
        <p:spPr>
          <a:xfrm>
            <a:off x="4123112" y="2175625"/>
            <a:ext cx="109135" cy="40338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matic SC"/>
              </a:rPr>
              <a:t>S</a:t>
            </a:r>
          </a:p>
        </p:txBody>
      </p:sp>
      <p:sp>
        <p:nvSpPr>
          <p:cNvPr id="2264" name="Google Shape;2264;p43"/>
          <p:cNvSpPr/>
          <p:nvPr/>
        </p:nvSpPr>
        <p:spPr>
          <a:xfrm>
            <a:off x="4961733" y="2181999"/>
            <a:ext cx="211131" cy="40338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matic SC"/>
              </a:rPr>
              <a:t>W</a:t>
            </a:r>
          </a:p>
        </p:txBody>
      </p:sp>
      <p:sp>
        <p:nvSpPr>
          <p:cNvPr id="2265" name="Google Shape;2265;p43"/>
          <p:cNvSpPr/>
          <p:nvPr/>
        </p:nvSpPr>
        <p:spPr>
          <a:xfrm>
            <a:off x="4094553" y="3089177"/>
            <a:ext cx="131574" cy="4089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matic SC"/>
              </a:rPr>
              <a:t>O</a:t>
            </a:r>
          </a:p>
        </p:txBody>
      </p:sp>
      <p:sp>
        <p:nvSpPr>
          <p:cNvPr id="2266" name="Google Shape;2266;p43"/>
          <p:cNvSpPr/>
          <p:nvPr/>
        </p:nvSpPr>
        <p:spPr>
          <a:xfrm>
            <a:off x="5056079" y="3095551"/>
            <a:ext cx="110155" cy="38961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matic SC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2455012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30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bout our prod</a:t>
            </a:r>
            <a:r>
              <a:rPr lang="en-US" dirty="0" err="1"/>
              <a:t>uc</a:t>
            </a:r>
            <a:r>
              <a:rPr lang="en" dirty="0"/>
              <a:t>t</a:t>
            </a:r>
            <a:endParaRPr dirty="0"/>
          </a:p>
        </p:txBody>
      </p:sp>
      <p:sp>
        <p:nvSpPr>
          <p:cNvPr id="2054" name="Google Shape;2054;p30"/>
          <p:cNvSpPr/>
          <p:nvPr/>
        </p:nvSpPr>
        <p:spPr>
          <a:xfrm>
            <a:off x="905075" y="1692425"/>
            <a:ext cx="1788900" cy="1758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Install</a:t>
            </a:r>
            <a:endParaRPr dirty="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55" name="Google Shape;2055;p30"/>
          <p:cNvSpPr/>
          <p:nvPr/>
        </p:nvSpPr>
        <p:spPr>
          <a:xfrm>
            <a:off x="6449687" y="1692425"/>
            <a:ext cx="1788900" cy="1758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</a:t>
            </a:r>
            <a:r>
              <a:rPr lang="en" dirty="0" err="1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lert</a:t>
            </a:r>
            <a:endParaRPr dirty="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56" name="Google Shape;2056;p30"/>
          <p:cNvSpPr/>
          <p:nvPr/>
        </p:nvSpPr>
        <p:spPr>
          <a:xfrm>
            <a:off x="3677381" y="1692425"/>
            <a:ext cx="1788900" cy="1758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M</a:t>
            </a:r>
            <a:r>
              <a:rPr lang="en" dirty="0" err="1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easure</a:t>
            </a:r>
            <a:endParaRPr dirty="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057" name="Google Shape;2057;p30"/>
          <p:cNvCxnSpPr>
            <a:endCxn id="2056" idx="2"/>
          </p:cNvCxnSpPr>
          <p:nvPr/>
        </p:nvCxnSpPr>
        <p:spPr>
          <a:xfrm>
            <a:off x="2694281" y="2571875"/>
            <a:ext cx="98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lg" len="lg"/>
            <a:tailEnd type="triangle" w="lg" len="lg"/>
          </a:ln>
        </p:spPr>
      </p:cxnSp>
      <p:cxnSp>
        <p:nvCxnSpPr>
          <p:cNvPr id="2058" name="Google Shape;2058;p30"/>
          <p:cNvCxnSpPr>
            <a:endCxn id="2055" idx="2"/>
          </p:cNvCxnSpPr>
          <p:nvPr/>
        </p:nvCxnSpPr>
        <p:spPr>
          <a:xfrm>
            <a:off x="5466587" y="2571875"/>
            <a:ext cx="98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lg" len="lg"/>
            <a:tailEnd type="triangle" w="lg" len="lg"/>
          </a:ln>
        </p:spPr>
      </p:cxnSp>
      <p:sp>
        <p:nvSpPr>
          <p:cNvPr id="2059" name="Google Shape;2059;p3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123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19"/>
          <p:cNvSpPr txBox="1">
            <a:spLocks noGrp="1"/>
          </p:cNvSpPr>
          <p:nvPr>
            <p:ph type="ctrTitle" idx="4294967295"/>
          </p:nvPr>
        </p:nvSpPr>
        <p:spPr>
          <a:xfrm>
            <a:off x="1374150" y="2444138"/>
            <a:ext cx="63957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rgbClr val="FFFFFF"/>
                </a:solidFill>
              </a:rPr>
              <a:t>H</a:t>
            </a:r>
            <a:r>
              <a:rPr lang="en" sz="7200" dirty="0">
                <a:solidFill>
                  <a:srgbClr val="FFFFFF"/>
                </a:solidFill>
              </a:rPr>
              <a:t>ow it works</a:t>
            </a:r>
            <a:endParaRPr sz="7200" dirty="0">
              <a:solidFill>
                <a:srgbClr val="FFFFFF"/>
              </a:solidFill>
            </a:endParaRPr>
          </a:p>
        </p:txBody>
      </p:sp>
      <p:sp>
        <p:nvSpPr>
          <p:cNvPr id="1935" name="Google Shape;1935;p19"/>
          <p:cNvSpPr txBox="1">
            <a:spLocks noGrp="1"/>
          </p:cNvSpPr>
          <p:nvPr>
            <p:ph type="subTitle" idx="4294967295"/>
          </p:nvPr>
        </p:nvSpPr>
        <p:spPr>
          <a:xfrm>
            <a:off x="1374150" y="3240109"/>
            <a:ext cx="6395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200" dirty="0"/>
              <a:t>Our product takes real-time measurements of various environmental factors, and will activate a buzzer if these factors go outside normal levels.</a:t>
            </a:r>
          </a:p>
        </p:txBody>
      </p:sp>
      <p:sp>
        <p:nvSpPr>
          <p:cNvPr id="1936" name="Google Shape;1936;p19"/>
          <p:cNvSpPr/>
          <p:nvPr/>
        </p:nvSpPr>
        <p:spPr>
          <a:xfrm>
            <a:off x="3515725" y="299100"/>
            <a:ext cx="2123707" cy="1892065"/>
          </a:xfrm>
          <a:custGeom>
            <a:avLst/>
            <a:gdLst/>
            <a:ahLst/>
            <a:cxnLst/>
            <a:rect l="l" t="t" r="r" b="b"/>
            <a:pathLst>
              <a:path w="89712" h="82958" extrusionOk="0">
                <a:moveTo>
                  <a:pt x="52672" y="2049"/>
                </a:moveTo>
                <a:cubicBezTo>
                  <a:pt x="40979" y="2915"/>
                  <a:pt x="28376" y="5688"/>
                  <a:pt x="19269" y="13072"/>
                </a:cubicBezTo>
                <a:cubicBezTo>
                  <a:pt x="7810" y="22364"/>
                  <a:pt x="-450" y="41692"/>
                  <a:pt x="5574" y="55159"/>
                </a:cubicBezTo>
                <a:cubicBezTo>
                  <a:pt x="12935" y="71613"/>
                  <a:pt x="33988" y="83483"/>
                  <a:pt x="52004" y="82883"/>
                </a:cubicBezTo>
                <a:cubicBezTo>
                  <a:pt x="62654" y="82528"/>
                  <a:pt x="75555" y="78169"/>
                  <a:pt x="80730" y="68854"/>
                </a:cubicBezTo>
                <a:cubicBezTo>
                  <a:pt x="89352" y="53334"/>
                  <a:pt x="86569" y="30516"/>
                  <a:pt x="76722" y="15744"/>
                </a:cubicBezTo>
                <a:cubicBezTo>
                  <a:pt x="69002" y="4163"/>
                  <a:pt x="51061" y="-2643"/>
                  <a:pt x="37641" y="1047"/>
                </a:cubicBezTo>
                <a:cubicBezTo>
                  <a:pt x="22585" y="5187"/>
                  <a:pt x="4685" y="14958"/>
                  <a:pt x="898" y="30107"/>
                </a:cubicBezTo>
                <a:cubicBezTo>
                  <a:pt x="-3402" y="47308"/>
                  <a:pt x="8934" y="71200"/>
                  <a:pt x="25616" y="77205"/>
                </a:cubicBezTo>
                <a:cubicBezTo>
                  <a:pt x="45696" y="84433"/>
                  <a:pt x="76756" y="77025"/>
                  <a:pt x="86743" y="58165"/>
                </a:cubicBezTo>
                <a:cubicBezTo>
                  <a:pt x="93824" y="44791"/>
                  <a:pt x="86932" y="25486"/>
                  <a:pt x="77390" y="13740"/>
                </a:cubicBezTo>
                <a:cubicBezTo>
                  <a:pt x="74163" y="9767"/>
                  <a:pt x="71332" y="4292"/>
                  <a:pt x="66367" y="3051"/>
                </a:cubicBezTo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37" name="Google Shape;1937;p19"/>
          <p:cNvSpPr/>
          <p:nvPr/>
        </p:nvSpPr>
        <p:spPr>
          <a:xfrm>
            <a:off x="4139482" y="743625"/>
            <a:ext cx="867483" cy="1003003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1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9336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0824-5192-801C-6B19-D53FBCC0F8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Live demo!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EBBBA-FA5D-1F46-03EE-73493D3412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52AD829C-2E75-B75C-2AB1-9C604ADE7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472" y="1411894"/>
            <a:ext cx="1678097" cy="2237462"/>
          </a:xfrm>
          <a:prstGeom prst="rect">
            <a:avLst/>
          </a:prstGeom>
        </p:spPr>
      </p:pic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AA20E4FE-F1F8-1CE6-4F63-925931031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792" y="1411894"/>
            <a:ext cx="2295395" cy="172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369"/>
      </p:ext>
    </p:extLst>
  </p:cSld>
  <p:clrMapOvr>
    <a:masterClrMapping/>
  </p:clrMapOvr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229</Words>
  <Application>Microsoft Macintosh PowerPoint</Application>
  <PresentationFormat>On-screen Show (16:9)</PresentationFormat>
  <Paragraphs>48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Merriweather</vt:lpstr>
      <vt:lpstr>Arial</vt:lpstr>
      <vt:lpstr>Amatic SC</vt:lpstr>
      <vt:lpstr>Nathaniel template</vt:lpstr>
      <vt:lpstr>Sentinel- a novel way to protect art</vt:lpstr>
      <vt:lpstr>With the growth of the art industry, there is no easy way to protect your artwork!</vt:lpstr>
      <vt:lpstr>63.7 billion</vt:lpstr>
      <vt:lpstr>Protecting fine art investments is expensive</vt:lpstr>
      <vt:lpstr>An opening </vt:lpstr>
      <vt:lpstr>SWOT</vt:lpstr>
      <vt:lpstr>About our product</vt:lpstr>
      <vt:lpstr>How it works</vt:lpstr>
      <vt:lpstr>Live demo!</vt:lpstr>
      <vt:lpstr>In conclusion, we believe we have a: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Sparky- a new way to protect art</dc:title>
  <cp:lastModifiedBy>amehrotra</cp:lastModifiedBy>
  <cp:revision>4</cp:revision>
  <dcterms:modified xsi:type="dcterms:W3CDTF">2023-04-16T16:00:13Z</dcterms:modified>
</cp:coreProperties>
</file>